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30"/>
  </p:notesMasterIdLst>
  <p:sldIdLst>
    <p:sldId id="316" r:id="rId2"/>
    <p:sldId id="317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319" r:id="rId12"/>
    <p:sldId id="323" r:id="rId13"/>
    <p:sldId id="320" r:id="rId14"/>
    <p:sldId id="318" r:id="rId15"/>
    <p:sldId id="290" r:id="rId16"/>
    <p:sldId id="291" r:id="rId17"/>
    <p:sldId id="292" r:id="rId18"/>
    <p:sldId id="293" r:id="rId19"/>
    <p:sldId id="294" r:id="rId20"/>
    <p:sldId id="295" r:id="rId21"/>
    <p:sldId id="303" r:id="rId22"/>
    <p:sldId id="322" r:id="rId23"/>
    <p:sldId id="310" r:id="rId24"/>
    <p:sldId id="311" r:id="rId25"/>
    <p:sldId id="312" r:id="rId26"/>
    <p:sldId id="313" r:id="rId27"/>
    <p:sldId id="314" r:id="rId28"/>
    <p:sldId id="315" r:id="rId2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4660"/>
  </p:normalViewPr>
  <p:slideViewPr>
    <p:cSldViewPr>
      <p:cViewPr varScale="1">
        <p:scale>
          <a:sx n="44" d="100"/>
          <a:sy n="44" d="100"/>
        </p:scale>
        <p:origin x="54" y="6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AAE30A6-707E-43F7-B056-B6897E7760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305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E30A6-707E-43F7-B056-B6897E7760A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064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8E07-25D0-4AC6-A5AF-E4AADBBC2D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41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C750E-6D97-44D8-A8F7-EA7ACDD7A0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19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EE63-79B7-4D2A-B8AC-F3F5007CA4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12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2B4D5-18A1-48B1-BBD4-5F0E33D892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19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35FE-2BE1-4E1C-8D95-01E96EA8BB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97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BB86-0ADC-4AC2-86F7-C2858634D5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1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BE35-2989-44FE-BECD-59C97428D6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6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FE01E-6EFC-40AA-9AAD-E341A6DBFE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71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10F3-39CB-4D9E-AFEE-120BBFB3CB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01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F1F0-D45E-4395-A53D-9145055F55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23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1D6C-3CE7-4543-8486-D96DC3C4FA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3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86752-54EB-4A55-9380-D3CCD6F47F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55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9650" y="2613025"/>
            <a:ext cx="8064500" cy="11760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Банковская статистика.</a:t>
            </a:r>
            <a:endParaRPr lang="ru-RU" sz="4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12125" y="930275"/>
            <a:ext cx="2441575" cy="715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5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4050" dirty="0" smtClean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4050" dirty="0">
              <a:solidFill>
                <a:srgbClr val="70AD47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430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3688" y="188534"/>
            <a:ext cx="11737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второй группе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показателей состояния и динамики банковской системы относятся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базовые индексы,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характеризующие отличие основных показателей уровня развития банковской системы региона от среднероссийского уровня.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3784" y="2085530"/>
            <a:ext cx="115932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Базовые индексы состоят из двух подгрупп: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прямые индексы, характеризующие условия банковской деятельности;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косвенные (результирующие) индексы, характеризующие условия банковской деятельности по конечным результатам.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10F3-39CB-4D9E-AFEE-120BBFB3CBB9}" type="slidenum">
              <a:rPr lang="ru-RU" smtClean="0"/>
              <a:pPr/>
              <a:t>11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35360" y="908720"/>
                <a:ext cx="10801200" cy="46034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spcBef>
                    <a:spcPts val="750"/>
                  </a:spcBef>
                  <a:spcAft>
                    <a:spcPts val="750"/>
                  </a:spcAft>
                </a:pPr>
                <a:r>
                  <a:rPr lang="ru-RU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Прямые</a:t>
                </a:r>
                <a:r>
                  <a:rPr lang="ru-RU" sz="2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индексы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, характеризующие условия банковской деятельности:</a:t>
                </a:r>
              </a:p>
              <a:p>
                <a:pPr marL="285750" lvl="0" indent="-28575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𝐼</m:t>
                        </m:r>
                      </m:e>
                      <m:sub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фп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индекс объема финансовых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ресурсов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показывает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масштаб операций в регионе, наличие ресурсов для банковской деятельности;</a:t>
                </a:r>
              </a:p>
              <a:p>
                <a:pPr marL="285750" lvl="0" indent="-28575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𝐼</m:t>
                        </m:r>
                      </m:e>
                      <m:sub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кфп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индекс концентрации финансовых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результатов - свидетельствует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об объеме финансовых потоков, приходящихся на одно действующее на территории банковское учреждение, и тем самым характеризует уровень конкуренции (при низкой концентрации конкуренция высокая, при высокой соответственно низкая).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908720"/>
                <a:ext cx="10801200" cy="4603440"/>
              </a:xfrm>
              <a:prstGeom prst="rect">
                <a:avLst/>
              </a:prstGeom>
              <a:blipFill>
                <a:blip r:embed="rId2"/>
                <a:stretch>
                  <a:fillRect l="-847" t="-1060" r="-9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7249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10F3-39CB-4D9E-AFEE-120BBFB3CBB9}" type="slidenum">
              <a:rPr lang="ru-RU" smtClean="0"/>
              <a:pPr/>
              <a:t>12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695400" y="869325"/>
                <a:ext cx="11017224" cy="45985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spcBef>
                    <a:spcPts val="750"/>
                  </a:spcBef>
                  <a:spcAft>
                    <a:spcPts val="750"/>
                  </a:spcAft>
                </a:pPr>
                <a:r>
                  <a:rPr lang="ru-RU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Косвенные (результирующие)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индексы, характеризующие условия банковской деятельности опосредованно, по конечным результатам, на которые воздействует значительное число факторов, не поддающихся индивидуальному учету:</a:t>
                </a:r>
              </a:p>
              <a:p>
                <a:pPr lvl="0">
                  <a:spcBef>
                    <a:spcPts val="750"/>
                  </a:spcBef>
                  <a:spcAft>
                    <a:spcPts val="75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>
                            <a:solidFill>
                              <a:srgbClr val="00206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𝐼</m:t>
                        </m:r>
                      </m:e>
                      <m:sub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кф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индекс количества филиалов. Свидетельствует о сравнительной легкости открытия и функционирования банковских филиалов на рассматриваемой территории;</a:t>
                </a:r>
              </a:p>
              <a:p>
                <a:pPr lvl="0">
                  <a:spcBef>
                    <a:spcPts val="750"/>
                  </a:spcBef>
                  <a:spcAft>
                    <a:spcPts val="75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>
                            <a:solidFill>
                              <a:srgbClr val="00206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𝐼</m:t>
                        </m:r>
                      </m:e>
                      <m:sub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ко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индекс доли кредитных операций в банковских активах. Показывает специализацию и качественный уровень развития банковской системы рассматриваемого региона (чем индекс ниже, тем выше уровень специализации);</a:t>
                </a: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869325"/>
                <a:ext cx="11017224" cy="4598567"/>
              </a:xfrm>
              <a:prstGeom prst="rect">
                <a:avLst/>
              </a:prstGeom>
              <a:blipFill>
                <a:blip r:embed="rId2"/>
                <a:stretch>
                  <a:fillRect l="-830" t="-1061" r="-1107" b="-2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9155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10F3-39CB-4D9E-AFEE-120BBFB3CBB9}" type="slidenum">
              <a:rPr lang="ru-RU" smtClean="0"/>
              <a:pPr/>
              <a:t>13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63352" y="188640"/>
                <a:ext cx="11737304" cy="29120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𝐼</m:t>
                        </m:r>
                      </m:e>
                      <m:sub>
                        <m:r>
                          <a:rPr lang="ru-RU" sz="2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ра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индекс динамики реальных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активов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характеризует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общую тенденцию развития банковской системы данной территории (чем он выше, тем «сильнее» и перспективнее местные банки, и местная банковская система, следовательно, более привлекательна рассматриваемая территория с точки зрения создания новых филиалов).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188640"/>
                <a:ext cx="11737304" cy="2912079"/>
              </a:xfrm>
              <a:prstGeom prst="rect">
                <a:avLst/>
              </a:prstGeom>
              <a:blipFill>
                <a:blip r:embed="rId2"/>
                <a:stretch>
                  <a:fillRect l="-675" r="-779" b="-1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2270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E10F3-39CB-4D9E-AFEE-120BBFB3CBB9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79376" y="908720"/>
            <a:ext cx="112415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основе базовых индексов рассчитывается показатель </a:t>
            </a:r>
            <a:r>
              <a:rPr lang="ru-RU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третьей группы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индекс сравнительной привлекательности банковской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деятельности,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который рассчитывается по формуле средней геометрической взвешенной из базовых индексов: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280066" y="3789040"/>
                <a:ext cx="5640195" cy="969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ru-RU" sz="2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сп</m:t>
                          </m:r>
                        </m:sub>
                      </m:sSub>
                      <m:r>
                        <a:rPr lang="ru-RU" sz="28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ru-RU" sz="2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g>
                        <m:e>
                          <m:sSub>
                            <m:sSubPr>
                              <m:ctrlP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8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фп</m:t>
                              </m:r>
                            </m:sub>
                          </m:sSub>
                          <m:r>
                            <a:rPr lang="ru-RU" sz="2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8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кфп</m:t>
                              </m:r>
                            </m:sub>
                          </m:sSub>
                          <m:r>
                            <a:rPr lang="ru-RU" sz="2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8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кф</m:t>
                              </m:r>
                            </m:sub>
                          </m:sSub>
                          <m:r>
                            <a:rPr lang="ru-RU" sz="2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8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ко</m:t>
                              </m:r>
                            </m:sub>
                          </m:sSub>
                          <m:r>
                            <a:rPr lang="ru-RU" sz="28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RU" sz="28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ра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066" y="3789040"/>
                <a:ext cx="5640195" cy="9691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780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600" y="117693"/>
            <a:ext cx="120973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35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Четвертая группа</a:t>
            </a:r>
            <a:r>
              <a:rPr lang="ru-RU" sz="23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состоит из </a:t>
            </a:r>
            <a:r>
              <a:rPr lang="ru-RU" sz="23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удельных показателей развития банковской системы.</a:t>
            </a: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3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3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удельным показателям относятся: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величина банковских активов, приходящихся на 100 тыс. человек (характеризует масштаб операций местных банков);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банковских учреждений, приходящихся на 100 тыс. человек (отражает степень удовлетворения потребностей населения банковским обслуживанием);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величина банковских активов, приходящихся на один банк региона (характеризует конкурентную борьбу в банковской системе);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величина активов на 1 млрд руб. доходов населения (характеризует эффективность использования банками финансовых потоков);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банковских учреждений на 1 млрд руб. доходов населения (характеризует уровень банковской конкуренции).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685931"/>
            <a:ext cx="118566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абсолютным показателям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банков относятся:</a:t>
            </a:r>
          </a:p>
          <a:p>
            <a:pPr indent="4572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активы и ресурсы банка;</a:t>
            </a:r>
          </a:p>
          <a:p>
            <a:pPr indent="4572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депозиты банка;</a:t>
            </a:r>
          </a:p>
          <a:p>
            <a:pPr indent="4572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кредиты банка;</a:t>
            </a:r>
          </a:p>
          <a:p>
            <a:pPr indent="4572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капитал или уставной фонд;</a:t>
            </a:r>
          </a:p>
          <a:p>
            <a:pPr indent="4572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прибыль.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9376" y="4015902"/>
            <a:ext cx="107651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Активы банка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сумма использованных кредитных ресурсов, равная валюте (итогу) баланса.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5188863"/>
            <a:ext cx="11737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Банковские ресурсы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совокупность средств, находящихся в распоряжении банков и используемых ими для кредитных и других активных операций.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36379" y="178100"/>
            <a:ext cx="75613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Статистические показатели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банка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336" y="188640"/>
            <a:ext cx="11593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Собственные средства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акционерный и резервный капитал, образованный за счет размещения акций на рынке ценных бумаг, а также специальные фонды, образуемые за счет отчислений от прибыли.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1392" y="2164412"/>
            <a:ext cx="12072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Привлеченными средствами</a:t>
            </a:r>
            <a:r>
              <a:rPr lang="ru-RU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являются: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ссуды, полученные от ЦБ РФ и других кредитных учреждений;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средства других банков, хранящиеся на корреспондентских и межбанковских депозитных счетах;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средства предприятий и организаций, привлеченные на банковские счета;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средства населения во вкладах;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бюджетные средства и т. п.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42036"/>
            <a:ext cx="11449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Относительными показателями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банка являются:</a:t>
            </a:r>
          </a:p>
          <a:p>
            <a:pPr indent="457200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Отношение капитала банка (K) к сумме его обязательств (O) характеризует уровень ликвидности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банка: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44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94451"/>
              </p:ext>
            </p:extLst>
          </p:nvPr>
        </p:nvGraphicFramePr>
        <p:xfrm>
          <a:off x="5474930" y="2021939"/>
          <a:ext cx="119713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82" name="Equation" r:id="rId3" imgW="545760" imgH="457200" progId="Equation.DSMT4">
                  <p:embed/>
                </p:oleObj>
              </mc:Choice>
              <mc:Fallback>
                <p:oleObj name="Equation" r:id="rId3" imgW="545760" imgH="457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4930" y="2021939"/>
                        <a:ext cx="1197134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0040" y="3201679"/>
            <a:ext cx="11682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Отношение капитала (K) к сумме возможных потерь (А</a:t>
            </a:r>
            <a:r>
              <a:rPr lang="ru-RU" sz="2400" b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характеризует уровень достаточности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капитала: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4436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4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301829"/>
              </p:ext>
            </p:extLst>
          </p:nvPr>
        </p:nvGraphicFramePr>
        <p:xfrm>
          <a:off x="5231904" y="4642239"/>
          <a:ext cx="1512168" cy="115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83" name="Equation" r:id="rId5" imgW="672840" imgH="520560" progId="Equation.DSMT4">
                  <p:embed/>
                </p:oleObj>
              </mc:Choice>
              <mc:Fallback>
                <p:oleObj name="Equation" r:id="rId5" imgW="6728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904" y="4642239"/>
                        <a:ext cx="1512168" cy="115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4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4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5364" y="272113"/>
            <a:ext cx="11305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Отношение прибыли (П) к общей сумме активов (А) или к капиталу (K) характеризует: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доходность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3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91475"/>
              </p:ext>
            </p:extLst>
          </p:nvPr>
        </p:nvGraphicFramePr>
        <p:xfrm>
          <a:off x="4511571" y="1129908"/>
          <a:ext cx="1411657" cy="1011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93" name="Equation" r:id="rId3" imgW="634680" imgH="444240" progId="Equation.DSMT4">
                  <p:embed/>
                </p:oleObj>
              </mc:Choice>
              <mc:Fallback>
                <p:oleObj name="Equation" r:id="rId3" imgW="634680" imgH="4442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571" y="1129908"/>
                        <a:ext cx="1411657" cy="10113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58364" y="2482282"/>
            <a:ext cx="3387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доходность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капитала: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3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164759"/>
              </p:ext>
            </p:extLst>
          </p:nvPr>
        </p:nvGraphicFramePr>
        <p:xfrm>
          <a:off x="5519936" y="2210606"/>
          <a:ext cx="142815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94" name="Equation" r:id="rId5" imgW="647640" imgH="444240" progId="Equation.DSMT4">
                  <p:embed/>
                </p:oleObj>
              </mc:Choice>
              <mc:Fallback>
                <p:oleObj name="Equation" r:id="rId5" imgW="6476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2210606"/>
                        <a:ext cx="1428159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2628" y="3027293"/>
            <a:ext cx="11305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Средняя процентная ставка (с) по выдаче кредитов и обслуживанию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депозитов: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3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941682"/>
              </p:ext>
            </p:extLst>
          </p:nvPr>
        </p:nvGraphicFramePr>
        <p:xfrm>
          <a:off x="4469126" y="3627942"/>
          <a:ext cx="1548866" cy="1038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95" name="Equation" r:id="rId7" imgW="838080" imgH="558720" progId="Equation.DSMT4">
                  <p:embed/>
                </p:oleObj>
              </mc:Choice>
              <mc:Fallback>
                <p:oleObj name="Equation" r:id="rId7" imgW="83808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9126" y="3627942"/>
                        <a:ext cx="1548866" cy="1038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342828" y="4551581"/>
            <a:ext cx="115932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en-US" sz="2400" b="1" i="1" baseline="-300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годовая процентная ставка по 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кредиту (депозиту);</a:t>
            </a:r>
          </a:p>
          <a:p>
            <a:pPr lvl="0" indent="457200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baseline="-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величина 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-го кредита (депозита);</a:t>
            </a:r>
          </a:p>
          <a:p>
            <a:pPr lvl="0"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‑ величина полученных процентов (валовой доход от реализации кредитов) или уплаченные проценты (расходы по обслуживанию депозитов).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73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715920"/>
              </p:ext>
            </p:extLst>
          </p:nvPr>
        </p:nvGraphicFramePr>
        <p:xfrm>
          <a:off x="885220" y="5867346"/>
          <a:ext cx="638780" cy="347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96" name="Equation" r:id="rId9" imgW="545760" imgH="291960" progId="Equation.DSMT4">
                  <p:embed/>
                </p:oleObj>
              </mc:Choice>
              <mc:Fallback>
                <p:oleObj name="Equation" r:id="rId9" imgW="5457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220" y="5867346"/>
                        <a:ext cx="638780" cy="3474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3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3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  <p:bldP spid="2734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ctrTitle"/>
          </p:nvPr>
        </p:nvSpPr>
        <p:spPr>
          <a:xfrm>
            <a:off x="2679700" y="549275"/>
            <a:ext cx="6858000" cy="1189038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4099" name="Прямоугольник 5"/>
          <p:cNvSpPr>
            <a:spLocks noChangeArrowheads="1"/>
          </p:cNvSpPr>
          <p:nvPr/>
        </p:nvSpPr>
        <p:spPr bwMode="auto">
          <a:xfrm>
            <a:off x="839788" y="1989138"/>
            <a:ext cx="9864725" cy="20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Предмет и задачи банковской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статистики.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Статистические показатели состояния и динамики банковской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системы.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Статистические показатели деятельности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банка.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993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188641"/>
            <a:ext cx="1130525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240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Показатели оборота ссуд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7200" algn="just">
              <a:lnSpc>
                <a:spcPct val="150000"/>
              </a:lnSpc>
              <a:spcAft>
                <a:spcPts val="24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оборотов: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674272"/>
              </p:ext>
            </p:extLst>
          </p:nvPr>
        </p:nvGraphicFramePr>
        <p:xfrm>
          <a:off x="5447928" y="1052736"/>
          <a:ext cx="1224136" cy="1159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76" name="Equation" r:id="rId3" imgW="545760" imgH="520560" progId="Equation.DSMT4">
                  <p:embed/>
                </p:oleObj>
              </mc:Choice>
              <mc:Fallback>
                <p:oleObj name="Equation" r:id="rId3" imgW="545760" imgH="5205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1052736"/>
                        <a:ext cx="1224136" cy="1159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27448" y="2069357"/>
            <a:ext cx="108011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3775" indent="-993775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     ‑ оборот кредита по погашению (оборот по погашению ссуд);</a:t>
            </a:r>
          </a:p>
          <a:p>
            <a:pPr marL="993775" indent="-993775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‑ средняя просроченная задолженность по кредитам (абсолютная сумма просроченных кредитов, среднегодовая ссудная задолженность);</a:t>
            </a:r>
          </a:p>
        </p:txBody>
      </p:sp>
      <p:sp>
        <p:nvSpPr>
          <p:cNvPr id="27238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025559"/>
              </p:ext>
            </p:extLst>
          </p:nvPr>
        </p:nvGraphicFramePr>
        <p:xfrm>
          <a:off x="1708731" y="2190033"/>
          <a:ext cx="34563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77" name="Equation" r:id="rId5" imgW="190440" imgH="241200" progId="Equation.DSMT4">
                  <p:embed/>
                </p:oleObj>
              </mc:Choice>
              <mc:Fallback>
                <p:oleObj name="Equation" r:id="rId5" imgW="19044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31" y="2190033"/>
                        <a:ext cx="345638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90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777485"/>
              </p:ext>
            </p:extLst>
          </p:nvPr>
        </p:nvGraphicFramePr>
        <p:xfrm>
          <a:off x="1566681" y="2667622"/>
          <a:ext cx="467544" cy="579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78" name="Equation" r:id="rId7" imgW="241200" imgH="291960" progId="Equation.DSMT4">
                  <p:embed/>
                </p:oleObj>
              </mc:Choice>
              <mc:Fallback>
                <p:oleObj name="Equation" r:id="rId7" imgW="241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681" y="2667622"/>
                        <a:ext cx="467544" cy="5797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-181254" y="4395979"/>
            <a:ext cx="6056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средняя продолжительность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оборота: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392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983468"/>
              </p:ext>
            </p:extLst>
          </p:nvPr>
        </p:nvGraphicFramePr>
        <p:xfrm>
          <a:off x="5159896" y="4791344"/>
          <a:ext cx="243026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79" name="Equation" r:id="rId9" imgW="1282680" imgH="533160" progId="Equation.DSMT4">
                  <p:embed/>
                </p:oleObj>
              </mc:Choice>
              <mc:Fallback>
                <p:oleObj name="Equation" r:id="rId9" imgW="12826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896" y="4791344"/>
                        <a:ext cx="2430269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343472" y="5657671"/>
            <a:ext cx="9721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средний остаток вкладов за период; </a:t>
            </a:r>
            <a:r>
              <a:rPr lang="ru-RU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baseline="-25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величина выданных вкладов за период.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2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2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uiExpand="1" build="p"/>
      <p:bldP spid="12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336" y="237398"/>
            <a:ext cx="120726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Показателями статистики сберегательного дела являются:</a:t>
            </a:r>
          </a:p>
          <a:p>
            <a:pPr marL="26828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показатели обеспеченности населения сетью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сберегательных банков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6828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средний размер вклада в целом и по отдельным социальным группам вкладчиков;</a:t>
            </a:r>
          </a:p>
          <a:p>
            <a:pPr marL="26828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 хранения вкладного рубля;</a:t>
            </a:r>
          </a:p>
          <a:p>
            <a:pPr marL="26828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уровень доходности сберегательного дела и т. п.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1344" y="3881641"/>
            <a:ext cx="122413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статистике сберегательного дела используются следующие методы: </a:t>
            </a:r>
          </a:p>
          <a:p>
            <a:pPr marL="17303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группировки вкладчиков по размеру вкладов и социальным группам, </a:t>
            </a:r>
          </a:p>
          <a:p>
            <a:pPr marL="17303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индексный метод (анализ динамики и влияния факторов на результат), </a:t>
            </a:r>
          </a:p>
          <a:p>
            <a:pPr marL="173038"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корреляционно-регрессионный анализ и др.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0"/>
            <a:ext cx="11665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статистической информации, имеющейся в балансах, выполняются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группировки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характеризующие структуру ресурсов и кредитных вложений банка.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1384" y="1239096"/>
            <a:ext cx="110892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качестве группировочных признаков при анализе кредитных вложений могут использоваться: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сумма кредита;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 кредита;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субъекты кредитования;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обеспечения кредита;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целевое использование кредита;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сроки выдачи кредита;</a:t>
            </a:r>
          </a:p>
          <a:p>
            <a:pPr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степень возврата кредита.</a:t>
            </a:r>
          </a:p>
        </p:txBody>
      </p:sp>
    </p:spTree>
    <p:extLst>
      <p:ext uri="{BB962C8B-B14F-4D97-AF65-F5344CB8AC3E}">
        <p14:creationId xmlns:p14="http://schemas.microsoft.com/office/powerpoint/2010/main" val="2538870772"/>
      </p:ext>
    </p:extLst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65745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9356" y="148779"/>
            <a:ext cx="11521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Эффективность деятельности банка зависит от прибыли и объема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кредитов: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1524000" y="-50008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7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023010"/>
              </p:ext>
            </p:extLst>
          </p:nvPr>
        </p:nvGraphicFramePr>
        <p:xfrm>
          <a:off x="5087888" y="665313"/>
          <a:ext cx="2016224" cy="868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5" name="Equation" r:id="rId3" imgW="1307880" imgH="558720" progId="Equation.DSMT4">
                  <p:embed/>
                </p:oleObj>
              </mc:Choice>
              <mc:Fallback>
                <p:oleObj name="Equation" r:id="rId3" imgW="130788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8" y="665313"/>
                        <a:ext cx="2016224" cy="8683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0606" y="1377773"/>
            <a:ext cx="117733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прибыль от предоставления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кредита; 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размер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кредита; 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эффективность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-го кредита.</a:t>
            </a:r>
          </a:p>
        </p:txBody>
      </p:sp>
      <p:sp>
        <p:nvSpPr>
          <p:cNvPr id="257027" name="Rectangle 3"/>
          <p:cNvSpPr>
            <a:spLocks noChangeArrowheads="1"/>
          </p:cNvSpPr>
          <p:nvPr/>
        </p:nvSpPr>
        <p:spPr bwMode="auto">
          <a:xfrm>
            <a:off x="299356" y="2623316"/>
            <a:ext cx="110892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анализа эффективности деятельности банка применяются индексы: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>
              <a:lnSpc>
                <a:spcPct val="15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переменного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9" name="Rectangle 5"/>
          <p:cNvSpPr>
            <a:spLocks noChangeArrowheads="1"/>
          </p:cNvSpPr>
          <p:nvPr/>
        </p:nvSpPr>
        <p:spPr bwMode="auto">
          <a:xfrm>
            <a:off x="1524000" y="-50008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7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565008"/>
              </p:ext>
            </p:extLst>
          </p:nvPr>
        </p:nvGraphicFramePr>
        <p:xfrm>
          <a:off x="2999656" y="3717032"/>
          <a:ext cx="6468682" cy="919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6" name="Equation" r:id="rId5" imgW="3949560" imgH="558720" progId="Equation.DSMT4">
                  <p:embed/>
                </p:oleObj>
              </mc:Choice>
              <mc:Fallback>
                <p:oleObj name="Equation" r:id="rId5" imgW="394956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56" y="3717032"/>
                        <a:ext cx="6468682" cy="9196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83432" y="4407492"/>
            <a:ext cx="9721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структура объема предоставляемых кредитов.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30462" y="4940201"/>
            <a:ext cx="119310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 эффективности деятельности банка переменного состава характеризует относительное изменение эффективности за счет изменения эффективности по отдельным видам предоставляемых кредитов и структуры объема кредитов.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57027" grpId="0" uiExpand="1" build="p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5440" y="142423"/>
            <a:ext cx="3785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872013"/>
              </p:ext>
            </p:extLst>
          </p:nvPr>
        </p:nvGraphicFramePr>
        <p:xfrm>
          <a:off x="4007769" y="620688"/>
          <a:ext cx="4152055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0" name="Equation" r:id="rId3" imgW="2311200" imgH="558720" progId="Equation.DSMT4">
                  <p:embed/>
                </p:oleObj>
              </mc:Choice>
              <mc:Fallback>
                <p:oleObj name="Equation" r:id="rId3" imgW="2311200" imgH="55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9" y="620688"/>
                        <a:ext cx="4152055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35360" y="1813174"/>
            <a:ext cx="11521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 эффективности деятельности банка постоянного состава характеризует относительное изменение эффективности за счет изменения эффективности по отдельным видам предоставляемых кредитов.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20275" y="3738886"/>
            <a:ext cx="39208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структурных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сдвигов: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04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961204"/>
              </p:ext>
            </p:extLst>
          </p:nvPr>
        </p:nvGraphicFramePr>
        <p:xfrm>
          <a:off x="3935761" y="4100879"/>
          <a:ext cx="4537725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1" name="Equation" r:id="rId5" imgW="2717640" imgH="558720" progId="Equation.DSMT4">
                  <p:embed/>
                </p:oleObj>
              </mc:Choice>
              <mc:Fallback>
                <p:oleObj name="Equation" r:id="rId5" imgW="271764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1" y="4100879"/>
                        <a:ext cx="4537725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156" y="5155847"/>
            <a:ext cx="11521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 структурных сдвигов характеризует относительное изменение эффективности за счет изменения структуры объема кредитов.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249030"/>
            <a:ext cx="113772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анализе связей показателей банковской статистики применяются корреляционно-регрессионный и дисперсионный анализ связей. Построение уравнений регрессии сопровождается оценкой точности и значимости коэффициентов уравнения регрессии (критерий Стьюдента).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85" y="2684855"/>
            <a:ext cx="11809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влияния факторов на изменение доходности активов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Доходность активов зависит от соотношения активов и капитала, от доходности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капитала: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26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546800"/>
              </p:ext>
            </p:extLst>
          </p:nvPr>
        </p:nvGraphicFramePr>
        <p:xfrm>
          <a:off x="4511824" y="4437112"/>
          <a:ext cx="253828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3" name="Equation" r:id="rId3" imgW="1346040" imgH="495000" progId="Equation.DSMT4">
                  <p:embed/>
                </p:oleObj>
              </mc:Choice>
              <mc:Fallback>
                <p:oleObj name="Equation" r:id="rId3" imgW="134604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824" y="4437112"/>
                        <a:ext cx="253828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919537" y="5559624"/>
            <a:ext cx="61325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‑ доля активов в капитале банка.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8750" y="206220"/>
            <a:ext cx="110172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определения абсолютного изменения доходности активов в зависимости от доходности капитала и удельного веса активов в капитале банка используется метод цепных подстановок:</a:t>
            </a:r>
          </a:p>
        </p:txBody>
      </p:sp>
      <p:sp>
        <p:nvSpPr>
          <p:cNvPr id="281602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589439"/>
              </p:ext>
            </p:extLst>
          </p:nvPr>
        </p:nvGraphicFramePr>
        <p:xfrm>
          <a:off x="1947448" y="1877088"/>
          <a:ext cx="158417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95" name="Equation" r:id="rId3" imgW="838080" imgH="495000" progId="Equation.DSMT4">
                  <p:embed/>
                </p:oleObj>
              </mc:Choice>
              <mc:Fallback>
                <p:oleObj name="Equation" r:id="rId3" imgW="83808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448" y="1877088"/>
                        <a:ext cx="1584176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717687"/>
              </p:ext>
            </p:extLst>
          </p:nvPr>
        </p:nvGraphicFramePr>
        <p:xfrm>
          <a:off x="4583832" y="1879091"/>
          <a:ext cx="184174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96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1879091"/>
                        <a:ext cx="1841743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208985"/>
              </p:ext>
            </p:extLst>
          </p:nvPr>
        </p:nvGraphicFramePr>
        <p:xfrm>
          <a:off x="7636080" y="1825930"/>
          <a:ext cx="1656184" cy="1013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97" name="Equation" r:id="rId7" imgW="812520" imgH="495000" progId="Equation.DSMT4">
                  <p:embed/>
                </p:oleObj>
              </mc:Choice>
              <mc:Fallback>
                <p:oleObj name="Equation" r:id="rId7" imgW="8125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6080" y="1825930"/>
                        <a:ext cx="1656184" cy="10131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79376" y="2852936"/>
            <a:ext cx="1080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доходности активов под влиянием изменения: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доходности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капитала: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202229"/>
              </p:ext>
            </p:extLst>
          </p:nvPr>
        </p:nvGraphicFramePr>
        <p:xfrm>
          <a:off x="3431704" y="4134720"/>
          <a:ext cx="523442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98" name="Equation" r:id="rId9" imgW="2997000" imgH="495000" progId="Equation.DSMT4">
                  <p:embed/>
                </p:oleObj>
              </mc:Choice>
              <mc:Fallback>
                <p:oleObj name="Equation" r:id="rId9" imgW="29970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4134720"/>
                        <a:ext cx="5234428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92959" y="5080271"/>
            <a:ext cx="53095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доли активов в капитале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банка: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1610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019671"/>
              </p:ext>
            </p:extLst>
          </p:nvPr>
        </p:nvGraphicFramePr>
        <p:xfrm>
          <a:off x="3215680" y="5502872"/>
          <a:ext cx="5760640" cy="878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99" name="Equation" r:id="rId11" imgW="3251160" imgH="495000" progId="Equation.DSMT4">
                  <p:embed/>
                </p:oleObj>
              </mc:Choice>
              <mc:Fallback>
                <p:oleObj name="Equation" r:id="rId11" imgW="32511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5502872"/>
                        <a:ext cx="5760640" cy="8784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uiExpand="1" build="p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7230" y="-4834"/>
            <a:ext cx="11305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влияния факторов на сумму вкладов в сберегательном банке.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Мультипликативная модель общей суммы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вкладов: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7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446652"/>
              </p:ext>
            </p:extLst>
          </p:nvPr>
        </p:nvGraphicFramePr>
        <p:xfrm>
          <a:off x="4799856" y="1056081"/>
          <a:ext cx="196656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90" name="Equation" r:id="rId3" imgW="838080" imgH="279360" progId="Equation.DSMT4">
                  <p:embed/>
                </p:oleObj>
              </mc:Choice>
              <mc:Fallback>
                <p:oleObj name="Equation" r:id="rId3" imgW="838080" imgH="2793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6" y="1056081"/>
                        <a:ext cx="1966563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0586" name="Object 10"/>
          <p:cNvGraphicFramePr>
            <a:graphicFrameLocks noChangeAspect="1"/>
          </p:cNvGraphicFramePr>
          <p:nvPr/>
        </p:nvGraphicFramePr>
        <p:xfrm>
          <a:off x="2351584" y="1749492"/>
          <a:ext cx="395536" cy="527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91" name="Equation" r:id="rId5" imgW="203040" imgH="266400" progId="Equation.DSMT4">
                  <p:embed/>
                </p:oleObj>
              </mc:Choice>
              <mc:Fallback>
                <p:oleObj name="Equation" r:id="rId5" imgW="20304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4" y="1749492"/>
                        <a:ext cx="395536" cy="527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623392" y="1610844"/>
            <a:ext cx="964907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  ‑ число филиалов сбербанка;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‑ среднее количество вкладов, приходящихся на один </a:t>
            </a:r>
          </a:p>
          <a:p>
            <a:pPr lvl="0"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филиал;</a:t>
            </a:r>
          </a:p>
          <a:p>
            <a:pPr lvl="0"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‑ средний размер вклада.</a:t>
            </a:r>
          </a:p>
        </p:txBody>
      </p:sp>
      <p:sp>
        <p:nvSpPr>
          <p:cNvPr id="280590" name="Rectangle 1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819221"/>
              </p:ext>
            </p:extLst>
          </p:nvPr>
        </p:nvGraphicFramePr>
        <p:xfrm>
          <a:off x="1378029" y="2394608"/>
          <a:ext cx="476672" cy="47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92" name="Equation" r:id="rId7" imgW="253800" imgH="253800" progId="Equation.DSMT4">
                  <p:embed/>
                </p:oleObj>
              </mc:Choice>
              <mc:Fallback>
                <p:oleObj name="Equation" r:id="rId7" imgW="25380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029" y="2394608"/>
                        <a:ext cx="476672" cy="4766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592" name="Rectangle 1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9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720712"/>
              </p:ext>
            </p:extLst>
          </p:nvPr>
        </p:nvGraphicFramePr>
        <p:xfrm>
          <a:off x="1524000" y="3397566"/>
          <a:ext cx="29146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93" name="Equation" r:id="rId9" imgW="164880" imgH="203040" progId="Equation.DSMT4">
                  <p:embed/>
                </p:oleObj>
              </mc:Choice>
              <mc:Fallback>
                <p:oleObj name="Equation" r:id="rId9" imgW="1648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97566"/>
                        <a:ext cx="291461" cy="36004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212056" y="4128284"/>
            <a:ext cx="4509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Индексная система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модели: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594" name="Rectangle 1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9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786511"/>
              </p:ext>
            </p:extLst>
          </p:nvPr>
        </p:nvGraphicFramePr>
        <p:xfrm>
          <a:off x="1900220" y="4886590"/>
          <a:ext cx="7889148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94" name="Equation" r:id="rId11" imgW="3848040" imgH="558720" progId="Equation.DSMT4">
                  <p:embed/>
                </p:oleObj>
              </mc:Choice>
              <mc:Fallback>
                <p:oleObj name="Equation" r:id="rId11" imgW="3848040" imgH="558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20" y="4886590"/>
                        <a:ext cx="7889148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282061"/>
              </p:ext>
            </p:extLst>
          </p:nvPr>
        </p:nvGraphicFramePr>
        <p:xfrm>
          <a:off x="1603026" y="1707000"/>
          <a:ext cx="412051" cy="540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95" name="Equation" r:id="rId13" imgW="203040" imgH="266400" progId="Equation.DSMT4">
                  <p:embed/>
                </p:oleObj>
              </mc:Choice>
              <mc:Fallback>
                <p:oleObj name="Equation" r:id="rId13" imgW="2030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03026" y="1707000"/>
                        <a:ext cx="412051" cy="5408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0588" grpId="0"/>
      <p:bldP spid="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260649"/>
            <a:ext cx="112332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Абсолютное изменение доходности общей суммы вкладов под влиянием изменения: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числа филиалов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сбербанка: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493248"/>
              </p:ext>
            </p:extLst>
          </p:nvPr>
        </p:nvGraphicFramePr>
        <p:xfrm>
          <a:off x="3554262" y="2094230"/>
          <a:ext cx="4248472" cy="557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9" name="Equation" r:id="rId3" imgW="2108160" imgH="279360" progId="Equation.DSMT4">
                  <p:embed/>
                </p:oleObj>
              </mc:Choice>
              <mc:Fallback>
                <p:oleObj name="Equation" r:id="rId3" imgW="2108160" imgH="2793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262" y="2094230"/>
                        <a:ext cx="4248472" cy="5574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5232" y="2729853"/>
            <a:ext cx="9599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среднего количества вкладов, приходящихся на один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филиал: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9556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603560"/>
              </p:ext>
            </p:extLst>
          </p:nvPr>
        </p:nvGraphicFramePr>
        <p:xfrm>
          <a:off x="3749568" y="3529938"/>
          <a:ext cx="4320480" cy="547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0" name="Equation" r:id="rId5" imgW="2184120" imgH="279360" progId="Equation.DSMT4">
                  <p:embed/>
                </p:oleObj>
              </mc:Choice>
              <mc:Fallback>
                <p:oleObj name="Equation" r:id="rId5" imgW="218412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568" y="3529938"/>
                        <a:ext cx="4320480" cy="547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39416" y="4209701"/>
            <a:ext cx="39131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среднего размера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вклада: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9558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15703"/>
              </p:ext>
            </p:extLst>
          </p:nvPr>
        </p:nvGraphicFramePr>
        <p:xfrm>
          <a:off x="3896031" y="4962799"/>
          <a:ext cx="411190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1" name="Equation" r:id="rId7" imgW="1968480" imgH="279360" progId="Equation.DSMT4">
                  <p:embed/>
                </p:oleObj>
              </mc:Choice>
              <mc:Fallback>
                <p:oleObj name="Equation" r:id="rId7" imgW="19684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031" y="4962799"/>
                        <a:ext cx="4111905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1284909"/>
            <a:ext cx="11593288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Объектами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изучения банковской статистики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являются банковская система в целом, банки, другие кредитные учреждения, реальные и потенциальные клиенты и корреспонденты, физические и юридические лица.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1344" y="3789040"/>
            <a:ext cx="11521280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состояния финансового рынка в банковской системе рассматривается в статистике денежного обращения, кредита и процентных ставок. Содержание банковской статистики приведено на рисунке 1.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20850" y="404813"/>
            <a:ext cx="86423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800"/>
              </a:spcBef>
              <a:buFontTx/>
              <a:buNone/>
            </a:pPr>
            <a:r>
              <a:rPr lang="ru-RU" alt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Предмет и задачи банковской статистики.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10208" y="5637168"/>
            <a:ext cx="12385376" cy="569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3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Рисунок 1 ‑ Структура банковской статистики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2855640" y="744190"/>
            <a:ext cx="6552728" cy="4340994"/>
            <a:chOff x="3642072" y="1373707"/>
            <a:chExt cx="4432928" cy="3106020"/>
          </a:xfrm>
        </p:grpSpPr>
        <p:sp>
          <p:nvSpPr>
            <p:cNvPr id="9" name="Надпись 2"/>
            <p:cNvSpPr txBox="1">
              <a:spLocks noChangeArrowheads="1"/>
            </p:cNvSpPr>
            <p:nvPr/>
          </p:nvSpPr>
          <p:spPr bwMode="auto">
            <a:xfrm>
              <a:off x="3649050" y="1373707"/>
              <a:ext cx="4425950" cy="4746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Банковская статистика</a:t>
              </a:r>
              <a:endPara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3899247" y="2031802"/>
              <a:ext cx="4135438" cy="4746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Статистика банковской системы</a:t>
              </a:r>
              <a:endParaRPr kumimoji="0" lang="ru-RU" altLang="ru-RU" sz="28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913535" y="2668389"/>
              <a:ext cx="4135437" cy="4746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Статистика деятельности банка</a:t>
              </a:r>
              <a:endParaRPr kumimoji="0" lang="ru-RU" altLang="ru-RU" sz="28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3924647" y="3335139"/>
              <a:ext cx="4135438" cy="4746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Статистика кредита</a:t>
              </a:r>
              <a:endParaRPr kumimoji="0" lang="ru-RU" altLang="ru-RU" sz="28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35760" y="4005064"/>
              <a:ext cx="4135437" cy="4746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Статистика процентных ставок</a:t>
              </a:r>
              <a:endParaRPr kumimoji="0" lang="ru-RU" altLang="ru-RU" sz="28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AutoShape 5"/>
            <p:cNvSpPr>
              <a:spLocks noChangeShapeType="1"/>
            </p:cNvSpPr>
            <p:nvPr/>
          </p:nvSpPr>
          <p:spPr bwMode="auto">
            <a:xfrm>
              <a:off x="3645247" y="1842889"/>
              <a:ext cx="20638" cy="2339975"/>
            </a:xfrm>
            <a:prstGeom prst="straightConnector1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AutoShape 4"/>
            <p:cNvSpPr>
              <a:spLocks noChangeShapeType="1"/>
            </p:cNvSpPr>
            <p:nvPr/>
          </p:nvSpPr>
          <p:spPr bwMode="auto">
            <a:xfrm>
              <a:off x="3642072" y="2325489"/>
              <a:ext cx="258763" cy="0"/>
            </a:xfrm>
            <a:prstGeom prst="straightConnector1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AutoShape 3"/>
            <p:cNvSpPr>
              <a:spLocks noChangeShapeType="1"/>
            </p:cNvSpPr>
            <p:nvPr/>
          </p:nvSpPr>
          <p:spPr bwMode="auto">
            <a:xfrm>
              <a:off x="3654772" y="2931914"/>
              <a:ext cx="258763" cy="0"/>
            </a:xfrm>
            <a:prstGeom prst="straightConnector1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AutoShape 2"/>
            <p:cNvSpPr>
              <a:spLocks noChangeShapeType="1"/>
            </p:cNvSpPr>
            <p:nvPr/>
          </p:nvSpPr>
          <p:spPr bwMode="auto">
            <a:xfrm>
              <a:off x="3665885" y="4214614"/>
              <a:ext cx="258762" cy="0"/>
            </a:xfrm>
            <a:prstGeom prst="straightConnector1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1"/>
            <p:cNvSpPr>
              <a:spLocks noChangeShapeType="1"/>
            </p:cNvSpPr>
            <p:nvPr/>
          </p:nvSpPr>
          <p:spPr bwMode="auto">
            <a:xfrm>
              <a:off x="3665885" y="3516114"/>
              <a:ext cx="258762" cy="0"/>
            </a:xfrm>
            <a:prstGeom prst="straightConnector1">
              <a:avLst/>
            </a:pr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344" y="73777"/>
            <a:ext cx="11814712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Банковской статистикой решаются следующие </a:t>
            </a:r>
            <a:r>
              <a:rPr lang="ru-RU" sz="2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аналитических материалов, необходимых для управления денежным обращением в стране;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статистический анализ кредитной системы страны, кредитное и кассовое планирование, контроль выполнения планов;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оценка результатов деятельности банковской системы и прогнозирование;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оценка и надзор за эффективностью деятельности отдельных кредитных организаций;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определение показателей деятельности банков, оценка соответствия фактических показателей экономическим нормативам, установленных центральным банком;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3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влияния банковской деятельности на развитие экономических отношений.</a:t>
            </a:r>
            <a:endParaRPr lang="ru-RU" sz="23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7408" y="1124744"/>
            <a:ext cx="10801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Показатели состояния и динамики банковской системы подразделяются на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четыре группы: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исходные показатели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базовые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индексы;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сравнительной привлекательности условий банковской деятельности;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удельные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показатели развития банковской системы.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32125" y="201414"/>
            <a:ext cx="86423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800"/>
              </a:spcBef>
              <a:buFontTx/>
              <a:buNone/>
            </a:pPr>
            <a:r>
              <a:rPr lang="en-US" alt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Статистические показатели состояния и динамики банковской системы.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853736" y="6325161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7448" y="237267"/>
            <a:ext cx="100811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Исходные показатели банковской системы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745098"/>
            <a:ext cx="11723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АБСОЛЮТНЫЕ: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Количество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банковских учреждений в регионе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определяется как сумма банков, зарегистрированных в регионе, и банковских учреждений, расположенных на территории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региона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Количество банков, зарегистрированных в регионе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Количество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филиалов банков, зарегистрированных в регионе вне зависимости от места расположения этих филиалов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характеризует легкость создания банковских филиалов в регионе.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Абсолютная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величина банковских активов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характеризует масштаб операций банковской системы.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Величина реальных активов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характеризует изменение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реального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масштаба банковских операций (без учета инфляции).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Объем кредитных вложений банков, зарегистрированных в регионе.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Доходы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населения за месяц, предшествующий отчетной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дате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рассчитываются как произведение среднедушевых доходов на численность населения.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330329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5980" y="179027"/>
            <a:ext cx="112332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2400"/>
              </a:spcAft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Относительные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исходные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статистические показатели  банковской системы рассчитываются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следующим образом:</a:t>
            </a:r>
          </a:p>
          <a:p>
            <a:pPr lvl="0" indent="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кредитов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активах: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22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518045"/>
              </p:ext>
            </p:extLst>
          </p:nvPr>
        </p:nvGraphicFramePr>
        <p:xfrm>
          <a:off x="5063427" y="1432379"/>
          <a:ext cx="1224136" cy="94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8" name="Equation" r:id="rId3" imgW="583920" imgH="444240" progId="Equation.DSMT4">
                  <p:embed/>
                </p:oleObj>
              </mc:Choice>
              <mc:Fallback>
                <p:oleObj name="Equation" r:id="rId3" imgW="583920" imgH="4442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3427" y="1432379"/>
                        <a:ext cx="1224136" cy="943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0524" y="2561820"/>
            <a:ext cx="4719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 роста реальных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активов: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114198"/>
              </p:ext>
            </p:extLst>
          </p:nvPr>
        </p:nvGraphicFramePr>
        <p:xfrm>
          <a:off x="4007769" y="3111351"/>
          <a:ext cx="417908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9" name="Equation" r:id="rId5" imgW="2171520" imgH="520560" progId="Equation.DSMT4">
                  <p:embed/>
                </p:oleObj>
              </mc:Choice>
              <mc:Fallback>
                <p:oleObj name="Equation" r:id="rId5" imgW="217152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7769" y="3111351"/>
                        <a:ext cx="4179083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847528" y="4191472"/>
            <a:ext cx="8280920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абсолютная величина банковских активов в       	             отчетном и базисном периодах;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2608" y="5218535"/>
            <a:ext cx="2932854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индекс инфляции;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2608" y="5852120"/>
            <a:ext cx="7020272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темп роста номинальных банковских активов;</a:t>
            </a:r>
          </a:p>
        </p:txBody>
      </p:sp>
      <p:sp>
        <p:nvSpPr>
          <p:cNvPr id="235526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388972"/>
              </p:ext>
            </p:extLst>
          </p:nvPr>
        </p:nvGraphicFramePr>
        <p:xfrm>
          <a:off x="3032548" y="5278165"/>
          <a:ext cx="504056" cy="466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0" name="Equation" r:id="rId7" imgW="253800" imgH="241200" progId="Equation.DSMT4">
                  <p:embed/>
                </p:oleObj>
              </mc:Choice>
              <mc:Fallback>
                <p:oleObj name="Equation" r:id="rId7" imgW="2538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548" y="5278165"/>
                        <a:ext cx="504056" cy="4667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28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121109"/>
              </p:ext>
            </p:extLst>
          </p:nvPr>
        </p:nvGraphicFramePr>
        <p:xfrm>
          <a:off x="2996544" y="5852120"/>
          <a:ext cx="57606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1" name="Equation" r:id="rId9" imgW="304560" imgH="266400" progId="Equation.DSMT4">
                  <p:embed/>
                </p:oleObj>
              </mc:Choice>
              <mc:Fallback>
                <p:oleObj name="Equation" r:id="rId9" imgW="30456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6544" y="5852120"/>
                        <a:ext cx="576064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524000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70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69848" y="78902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индекс количества банковских учреждений в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регионе: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44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913512"/>
              </p:ext>
            </p:extLst>
          </p:nvPr>
        </p:nvGraphicFramePr>
        <p:xfrm>
          <a:off x="4943873" y="1412776"/>
          <a:ext cx="1920213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74" name="Equation" r:id="rId3" imgW="901440" imgH="545760" progId="Equation.DSMT4">
                  <p:embed/>
                </p:oleObj>
              </mc:Choice>
              <mc:Fallback>
                <p:oleObj name="Equation" r:id="rId3" imgW="901440" imgH="5457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3" y="1412776"/>
                        <a:ext cx="1920213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99456" y="2413671"/>
            <a:ext cx="9937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‑ среднее число банковских учреждений по регионам в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стране;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44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462092"/>
              </p:ext>
            </p:extLst>
          </p:nvPr>
        </p:nvGraphicFramePr>
        <p:xfrm>
          <a:off x="1847528" y="2670764"/>
          <a:ext cx="432048" cy="604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75" name="Equation" r:id="rId5" imgW="190440" imgH="266400" progId="Equation.DSMT4">
                  <p:embed/>
                </p:oleObj>
              </mc:Choice>
              <mc:Fallback>
                <p:oleObj name="Equation" r:id="rId5" imgW="19044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8" y="2670764"/>
                        <a:ext cx="432048" cy="6048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460444" y="4582626"/>
            <a:ext cx="9802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среднее количество филиалов, созданных одним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банком: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45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951930"/>
              </p:ext>
            </p:extLst>
          </p:nvPr>
        </p:nvGraphicFramePr>
        <p:xfrm>
          <a:off x="3944938" y="5229225"/>
          <a:ext cx="39179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76" name="Equation" r:id="rId7" imgW="1892160" imgH="545760" progId="Equation.DSMT4">
                  <p:embed/>
                </p:oleObj>
              </mc:Choice>
              <mc:Fallback>
                <p:oleObj name="Equation" r:id="rId7" imgW="1892160" imgH="545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5229225"/>
                        <a:ext cx="3917950" cy="1133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23392" y="3720666"/>
            <a:ext cx="10945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исходные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статистические показатели  банковской системы </a:t>
            </a:r>
            <a:endParaRPr lang="ru-RU" sz="2800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4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4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</TotalTime>
  <Words>1664</Words>
  <Application>Microsoft Office PowerPoint</Application>
  <PresentationFormat>Широкоэкранный</PresentationFormat>
  <Paragraphs>171</Paragraphs>
  <Slides>28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Equation</vt:lpstr>
      <vt:lpstr>Банковская статистика.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</cp:lastModifiedBy>
  <cp:revision>133</cp:revision>
  <dcterms:created xsi:type="dcterms:W3CDTF">2004-02-20T08:27:47Z</dcterms:created>
  <dcterms:modified xsi:type="dcterms:W3CDTF">2023-02-14T14:21:22Z</dcterms:modified>
</cp:coreProperties>
</file>